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507" r:id="rId2"/>
    <p:sldId id="513" r:id="rId3"/>
    <p:sldId id="518" r:id="rId4"/>
    <p:sldId id="517" r:id="rId5"/>
    <p:sldId id="519" r:id="rId6"/>
    <p:sldId id="51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  <a:srgbClr val="0B538E"/>
    <a:srgbClr val="FFFF00"/>
    <a:srgbClr val="FFFFCC"/>
    <a:srgbClr val="C9C400"/>
    <a:srgbClr val="996633"/>
    <a:srgbClr val="FF9900"/>
    <a:srgbClr val="09407B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77" autoAdjust="0"/>
    <p:restoredTop sz="99055" autoAdjust="0"/>
  </p:normalViewPr>
  <p:slideViewPr>
    <p:cSldViewPr>
      <p:cViewPr>
        <p:scale>
          <a:sx n="70" d="100"/>
          <a:sy n="70" d="100"/>
        </p:scale>
        <p:origin x="-1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143A591-BD78-4B58-A792-70070AA93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697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69CE2A-10D6-4927-AF3A-C487EC095814}" type="slidenum">
              <a:rPr lang="en-US"/>
              <a:pPr algn="r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697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69CE2A-10D6-4927-AF3A-C487EC095814}" type="slidenum">
              <a:rPr lang="en-US"/>
              <a:pPr algn="r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697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69CE2A-10D6-4927-AF3A-C487EC095814}" type="slidenum">
              <a:rPr lang="en-US"/>
              <a:pPr algn="r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6979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69CE2A-10D6-4927-AF3A-C487EC095814}" type="slidenum">
              <a:rPr lang="en-US"/>
              <a:pPr algn="r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F30391-205A-4AFD-B515-21220ABC4790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741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500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500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76200"/>
            <a:ext cx="461665" cy="343780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Monitor &amp; Improve Operations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29325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Troubleshoot Issues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4335482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Prepare Regulatory &amp; Internal Reports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31088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Easily Compile Data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346505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Manage Complex Calculations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12CC1E-7BA8-43AA-BF99-4473595CA34B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15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3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EAD20B9C-96CA-40B9-B2F2-F131ED5ACBB4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45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3" r:id="rId15"/>
    <p:sldLayoutId id="2147483694" r:id="rId16"/>
    <p:sldLayoutId id="2147483695" r:id="rId17"/>
    <p:sldLayoutId id="2147483696" r:id="rId18"/>
    <p:sldLayoutId id="2147483697" r:id="rId19"/>
  </p:sldLayoutIdLst>
  <p:transition spd="med" advClick="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Study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Managing Aeration Energy Usage </a:t>
            </a:r>
            <a:br>
              <a:rPr lang="en-US" i="1" dirty="0" smtClean="0"/>
            </a:br>
            <a:r>
              <a:rPr lang="en-US" sz="2400" dirty="0" smtClean="0"/>
              <a:t>(</a:t>
            </a:r>
            <a:r>
              <a:rPr lang="en-US" sz="2400" b="1" i="1" dirty="0" smtClean="0"/>
              <a:t>Analyzing BOD load removal per kilowatt hour)</a:t>
            </a:r>
            <a:endParaRPr lang="en-US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990600"/>
          </a:xfrm>
        </p:spPr>
        <p:txBody>
          <a:bodyPr/>
          <a:lstStyle/>
          <a:p>
            <a:r>
              <a:rPr lang="en-US" dirty="0" smtClean="0"/>
              <a:t>Problem: Energy Costs Must Be Reduced</a:t>
            </a:r>
          </a:p>
        </p:txBody>
      </p:sp>
      <p:sp>
        <p:nvSpPr>
          <p:cNvPr id="125954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4582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 sz="1800" u="sng" dirty="0" smtClean="0">
                <a:latin typeface="Calibri" pitchFamily="34" charset="0"/>
              </a:rPr>
              <a:t>Problem:</a:t>
            </a:r>
            <a:r>
              <a:rPr lang="en-US" sz="1800" dirty="0" smtClean="0">
                <a:latin typeface="Calibri" pitchFamily="34" charset="0"/>
              </a:rPr>
              <a:t> 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Oxygen </a:t>
            </a:r>
            <a:r>
              <a:rPr lang="en-US" sz="1800" dirty="0">
                <a:latin typeface="Calibri" pitchFamily="34" charset="0"/>
              </a:rPr>
              <a:t>transfer efficiency is a function of bubble size.  The smaller the bubble, the higher the efficiency.  Ceramic or membrane diffusers will foul in time, causing the bubble size to </a:t>
            </a:r>
            <a:r>
              <a:rPr lang="en-US" sz="1800" dirty="0" smtClean="0">
                <a:latin typeface="Calibri" pitchFamily="34" charset="0"/>
              </a:rPr>
              <a:t>increase which uses more energy to treat the same BOD load. </a:t>
            </a:r>
            <a:r>
              <a:rPr lang="en-US" sz="1800" dirty="0">
                <a:latin typeface="Calibri" pitchFamily="34" charset="0"/>
              </a:rPr>
              <a:t>To minimize energy used </a:t>
            </a:r>
            <a:r>
              <a:rPr lang="en-US" sz="1800" dirty="0" smtClean="0">
                <a:latin typeface="Calibri" pitchFamily="34" charset="0"/>
              </a:rPr>
              <a:t>with minimal downtime, </a:t>
            </a:r>
            <a:r>
              <a:rPr lang="en-US" sz="1800" dirty="0">
                <a:latin typeface="Calibri" pitchFamily="34" charset="0"/>
              </a:rPr>
              <a:t>it is important to determine when diffusers need to be cleaned</a:t>
            </a:r>
            <a:r>
              <a:rPr lang="en-US" sz="1800" dirty="0" smtClean="0">
                <a:latin typeface="Calibri" pitchFamily="34" charset="0"/>
              </a:rPr>
              <a:t>.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1800" dirty="0" smtClean="0"/>
              <a:t>Symptoms: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Monthly energy bill increasing, over budget year to date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Aeration basin efficiency is down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Inefficient cleaning cycles adding cost</a:t>
            </a:r>
          </a:p>
          <a:p>
            <a:r>
              <a:rPr lang="en-US" sz="1800" dirty="0" smtClean="0"/>
              <a:t>  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Plan: Analyzing the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48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The principles of “Plan-Do-Check-Act” provide sustainable results.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u="sng" dirty="0" smtClean="0"/>
              <a:t>Plan</a:t>
            </a:r>
            <a:r>
              <a:rPr lang="en-US" dirty="0" smtClean="0"/>
              <a:t>: Use WIMS to compare pounds of BOD removed (lab data generated from the Hach HQ430D </a:t>
            </a:r>
            <a:r>
              <a:rPr lang="en-US" dirty="0" err="1" smtClean="0"/>
              <a:t>Benchtop</a:t>
            </a:r>
            <a:r>
              <a:rPr lang="en-US" dirty="0" smtClean="0"/>
              <a:t> meter with the </a:t>
            </a:r>
            <a:r>
              <a:rPr lang="en-US" dirty="0" err="1" smtClean="0"/>
              <a:t>Intellical</a:t>
            </a:r>
            <a:r>
              <a:rPr lang="en-US" dirty="0" smtClean="0"/>
              <a:t> LBOD probe) per KW of electricity used (SCADA data)</a:t>
            </a:r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“"The Hach WIMS™ has been instrumental in the collection of relevant data. Its data capture and reporting capabilities have provided us a comprehensive analysis of our projects.”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Hach WIMS has fostered analysis beyond regulatory data. Information on pumping stations, energy usage, material usage, and cost analysis are just a few of the trends performed to enhance optimization.”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990600"/>
          </a:xfrm>
        </p:spPr>
        <p:txBody>
          <a:bodyPr/>
          <a:lstStyle/>
          <a:p>
            <a:r>
              <a:rPr lang="en-US" dirty="0" smtClean="0"/>
              <a:t>Do: </a:t>
            </a:r>
            <a:r>
              <a:rPr lang="en-US" dirty="0" smtClean="0"/>
              <a:t>Identify the Problem</a:t>
            </a:r>
          </a:p>
        </p:txBody>
      </p:sp>
      <p:sp>
        <p:nvSpPr>
          <p:cNvPr id="125956" name="Rectangle 5"/>
          <p:cNvSpPr>
            <a:spLocks noChangeArrowheads="1"/>
          </p:cNvSpPr>
          <p:nvPr/>
        </p:nvSpPr>
        <p:spPr bwMode="auto">
          <a:xfrm>
            <a:off x="228600" y="1371600"/>
            <a:ext cx="8229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WIMS</a:t>
            </a:r>
            <a:r>
              <a:rPr lang="en-US" sz="1800" dirty="0">
                <a:latin typeface="Calibri" pitchFamily="34" charset="0"/>
              </a:rPr>
              <a:t>™ </a:t>
            </a:r>
            <a:r>
              <a:rPr lang="en-US" sz="1800" dirty="0" smtClean="0">
                <a:latin typeface="Calibri" pitchFamily="34" charset="0"/>
              </a:rPr>
              <a:t>shows  the cleaning </a:t>
            </a:r>
            <a:r>
              <a:rPr lang="en-US" sz="1800" dirty="0">
                <a:latin typeface="Calibri" pitchFamily="34" charset="0"/>
              </a:rPr>
              <a:t>cycle by </a:t>
            </a:r>
            <a:r>
              <a:rPr lang="en-US" sz="1800" u="sng" dirty="0">
                <a:latin typeface="Calibri" pitchFamily="34" charset="0"/>
              </a:rPr>
              <a:t>benchmarking</a:t>
            </a:r>
            <a:r>
              <a:rPr lang="en-US" sz="1800" dirty="0">
                <a:latin typeface="Calibri" pitchFamily="34" charset="0"/>
              </a:rPr>
              <a:t> pounds of BOD </a:t>
            </a:r>
            <a:r>
              <a:rPr lang="en-US" sz="1800" dirty="0" smtClean="0">
                <a:latin typeface="Calibri" pitchFamily="34" charset="0"/>
              </a:rPr>
              <a:t>removed (lab data) per </a:t>
            </a:r>
            <a:r>
              <a:rPr lang="en-US" sz="1800" dirty="0">
                <a:latin typeface="Calibri" pitchFamily="34" charset="0"/>
              </a:rPr>
              <a:t>KW of electricity </a:t>
            </a:r>
            <a:r>
              <a:rPr lang="en-US" sz="1800" dirty="0" smtClean="0">
                <a:latin typeface="Calibri" pitchFamily="34" charset="0"/>
              </a:rPr>
              <a:t>used (SCADA data). Benchmark shows that the diffuser should be cleaned at 2.0lb BOD/</a:t>
            </a:r>
            <a:r>
              <a:rPr lang="en-US" sz="1800" dirty="0" err="1" smtClean="0">
                <a:latin typeface="Calibri" pitchFamily="34" charset="0"/>
              </a:rPr>
              <a:t>kwh</a:t>
            </a:r>
            <a:endParaRPr lang="en-US" sz="1800" dirty="0">
              <a:latin typeface="Calibri" pitchFamily="34" charset="0"/>
            </a:endParaRPr>
          </a:p>
        </p:txBody>
      </p:sp>
      <p:pic>
        <p:nvPicPr>
          <p:cNvPr id="2050" name="Picture 2" descr="I:\MARKETING\Product Marketing\Application Stories\Waste Water\Aeration Efficiency\Aeration Efficiency Problem Discovery grap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101300"/>
            <a:ext cx="4354615" cy="28423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 rot="20402693">
            <a:off x="5654394" y="3932924"/>
            <a:ext cx="824004" cy="1139520"/>
          </a:xfrm>
          <a:prstGeom prst="ellipse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181600" y="3359554"/>
            <a:ext cx="2076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Diffuser Cleaning Recommended</a:t>
            </a:r>
            <a:endParaRPr lang="en-US" sz="11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362700" y="3778654"/>
            <a:ext cx="457200" cy="228600"/>
          </a:xfrm>
          <a:prstGeom prst="straightConnector1">
            <a:avLst/>
          </a:prstGeom>
          <a:ln>
            <a:solidFill>
              <a:srgbClr val="0B53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Check</a:t>
            </a:r>
            <a:r>
              <a:rPr lang="en-US" dirty="0" smtClean="0"/>
              <a:t>: Sustainability</a:t>
            </a:r>
          </a:p>
        </p:txBody>
      </p:sp>
      <p:sp>
        <p:nvSpPr>
          <p:cNvPr id="125954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4582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 sz="2000" dirty="0" smtClean="0"/>
              <a:t>Best Management Practices say it is not enough to simply identify the problem and formulate a solution. The solution must be sustainable to gain maximum benefit.</a:t>
            </a:r>
          </a:p>
          <a:p>
            <a:endParaRPr lang="en-US" sz="1800" u="sng" dirty="0" smtClean="0"/>
          </a:p>
          <a:p>
            <a:r>
              <a:rPr lang="en-US" sz="1800" u="sng" dirty="0" smtClean="0"/>
              <a:t>Sustainability: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/>
              <a:t>Continuous monitoring and improvement</a:t>
            </a:r>
          </a:p>
          <a:p>
            <a:pPr marL="228600" indent="-228600"/>
            <a:r>
              <a:rPr lang="en-US" sz="1800" dirty="0" smtClean="0"/>
              <a:t>    via dashboards and email notification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/>
              <a:t>Making data-driven decisions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/>
              <a:t>Open communications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1029" name="Picture 5" descr="I:\MARKETING\Product Marketing\Application Stories\Waste Water\Aeration Efficiency\Dashboar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1430" y="2590800"/>
            <a:ext cx="4516369" cy="3289300"/>
          </a:xfrm>
          <a:prstGeom prst="rect">
            <a:avLst/>
          </a:prstGeom>
          <a:noFill/>
        </p:spPr>
      </p:pic>
      <p:pic>
        <p:nvPicPr>
          <p:cNvPr id="1028" name="Picture 4" descr="I:\MARKETING\Product Marketing\Application Stories\Waste Water\Aeration Efficiency\Aeration Efficiency Sustained grap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7384" y="3854638"/>
            <a:ext cx="3870498" cy="2546162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10800000" flipV="1">
            <a:off x="4953000" y="3810000"/>
            <a:ext cx="1600200" cy="87404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60236" y="5594109"/>
            <a:ext cx="2159764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Monitoring becomes easy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Useful graphs are one click away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Act: Results and Continuous Improvement</a:t>
            </a:r>
          </a:p>
        </p:txBody>
      </p:sp>
      <p:sp>
        <p:nvSpPr>
          <p:cNvPr id="125954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458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Savings Achieved: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Optimized cleaning cycle saves approximately 30% to 50% energy costs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Improved diffuser maintenance and prolonged asset life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More efficient maintenance lowering maintenance cost</a:t>
            </a:r>
          </a:p>
          <a:p>
            <a:pPr marL="228600" indent="-228600">
              <a:buFont typeface="Arial" pitchFamily="34" charset="0"/>
              <a:buChar char="•"/>
            </a:pPr>
            <a:endParaRPr lang="en-US" sz="1800" dirty="0" smtClean="0"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</a:pPr>
            <a:endParaRPr lang="en-US" sz="1800" dirty="0" smtClean="0">
              <a:latin typeface="Calibri" pitchFamily="34" charset="0"/>
            </a:endParaRPr>
          </a:p>
          <a:p>
            <a:pPr marL="228600" indent="-228600"/>
            <a:r>
              <a:rPr lang="en-US" sz="1800" dirty="0" smtClean="0">
                <a:latin typeface="Calibri" pitchFamily="34" charset="0"/>
              </a:rPr>
              <a:t>Management by exception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Dashboards allow easy monitoring for sustainability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Monitoring Key Performance Indicators provides early warning and </a:t>
            </a:r>
            <a:r>
              <a:rPr lang="en-US" sz="1800" smtClean="0">
                <a:latin typeface="Calibri" pitchFamily="34" charset="0"/>
              </a:rPr>
              <a:t>allows </a:t>
            </a:r>
            <a:r>
              <a:rPr lang="en-US" sz="1800" smtClean="0">
                <a:latin typeface="Calibri" pitchFamily="34" charset="0"/>
              </a:rPr>
              <a:t>time </a:t>
            </a:r>
            <a:r>
              <a:rPr lang="en-US" sz="1800" dirty="0" smtClean="0">
                <a:latin typeface="Calibri" pitchFamily="34" charset="0"/>
              </a:rPr>
              <a:t>for efficient planning</a:t>
            </a:r>
          </a:p>
          <a:p>
            <a:pPr marL="228600" indent="-228600"/>
            <a:endParaRPr lang="en-US" sz="1800" dirty="0" smtClean="0">
              <a:latin typeface="Calibri" pitchFamily="34" charset="0"/>
            </a:endParaRPr>
          </a:p>
          <a:p>
            <a:pPr marL="228600" indent="-228600"/>
            <a:endParaRPr lang="en-US" sz="1800" dirty="0" smtClean="0">
              <a:latin typeface="Calibri" pitchFamily="34" charset="0"/>
            </a:endParaRPr>
          </a:p>
          <a:p>
            <a:pPr marL="228600" indent="-228600"/>
            <a:r>
              <a:rPr lang="en-US" sz="1800" dirty="0" smtClean="0">
                <a:latin typeface="Calibri" pitchFamily="34" charset="0"/>
              </a:rPr>
              <a:t>Making Data-Driven Decisions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Remove BOD at designed capacity to ensure regulatory compliance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Data shows optimal cleaning cycles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800" dirty="0" smtClean="0">
                <a:latin typeface="Calibri" pitchFamily="34" charset="0"/>
              </a:rPr>
              <a:t>Data used to communicate more effectively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1_Blank Presentation">
      <a:majorFont>
        <a:latin typeface="Arial Black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15125</TotalTime>
  <Words>400</Words>
  <Application>Microsoft Office PowerPoint</Application>
  <PresentationFormat>On-screen Show (4:3)</PresentationFormat>
  <Paragraphs>53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1_Blank Presentation</vt:lpstr>
      <vt:lpstr>Case Study   Managing Aeration Energy Usage  (Analyzing BOD load removal per kilowatt hour)</vt:lpstr>
      <vt:lpstr>Problem: Energy Costs Must Be Reduced</vt:lpstr>
      <vt:lpstr>Plan: Analyzing the problem</vt:lpstr>
      <vt:lpstr>Do: Identify the Problem</vt:lpstr>
      <vt:lpstr>Check: Sustainability</vt:lpstr>
      <vt:lpstr>Act: Results and Continuous Improvement</vt:lpstr>
    </vt:vector>
  </TitlesOfParts>
  <Company>Hach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Network Administrator</dc:creator>
  <cp:lastModifiedBy>gmiles</cp:lastModifiedBy>
  <cp:revision>391</cp:revision>
  <dcterms:created xsi:type="dcterms:W3CDTF">2005-01-06T01:25:25Z</dcterms:created>
  <dcterms:modified xsi:type="dcterms:W3CDTF">2012-07-25T02:34:31Z</dcterms:modified>
</cp:coreProperties>
</file>